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9" name="Shape 15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Dhruv</a:t>
            </a:r>
          </a:p>
          <a:p>
            <a:pPr/>
            <a:r>
              <a:t>Talk about supply chain and logistics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3" name="Shape 22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Utkarsh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Dhruv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Dhruv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Dhruv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Shape 19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Prachi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Prachi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8" name="Shape 2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Prachi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3" name="Shape 21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Utkarsh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8" name="Shape 2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Utkarsh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Dhruv Rastogi…"/>
          <p:cNvSpPr txBox="1"/>
          <p:nvPr>
            <p:ph type="body" idx="21"/>
          </p:nvPr>
        </p:nvSpPr>
        <p:spPr>
          <a:xfrm>
            <a:off x="1206498" y="11839048"/>
            <a:ext cx="21971003" cy="1270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577850">
              <a:defRPr sz="2520"/>
            </a:pPr>
            <a:r>
              <a:t>Dhruv Rastogi</a:t>
            </a:r>
          </a:p>
          <a:p>
            <a:pPr defTabSz="577850">
              <a:defRPr sz="2520"/>
            </a:pPr>
            <a:r>
              <a:t>Prachi Tiwari</a:t>
            </a:r>
          </a:p>
          <a:p>
            <a:pPr defTabSz="577850">
              <a:defRPr sz="2520"/>
            </a:pPr>
            <a:r>
              <a:t>Utkarsh Gupta </a:t>
            </a:r>
          </a:p>
        </p:txBody>
      </p:sp>
      <p:sp>
        <p:nvSpPr>
          <p:cNvPr id="152" name="Flow Network in Supply Chain &amp; Logistic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Flow Network in Supply Chain &amp; Logistics</a:t>
            </a:r>
          </a:p>
        </p:txBody>
      </p:sp>
      <p:sp>
        <p:nvSpPr>
          <p:cNvPr id="153" name="Modelling I - MP305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Modelling I - MP305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ase Study- Zara"/>
          <p:cNvSpPr txBox="1"/>
          <p:nvPr>
            <p:ph type="title"/>
          </p:nvPr>
        </p:nvSpPr>
        <p:spPr>
          <a:xfrm>
            <a:off x="8713751" y="1261117"/>
            <a:ext cx="6956498" cy="1830723"/>
          </a:xfrm>
          <a:prstGeom prst="rect">
            <a:avLst/>
          </a:prstGeom>
        </p:spPr>
        <p:txBody>
          <a:bodyPr/>
          <a:lstStyle>
            <a:lvl1pPr defTabSz="1414236">
              <a:defRPr spc="-134" sz="6728"/>
            </a:lvl1pPr>
          </a:lstStyle>
          <a:p>
            <a:pPr/>
            <a:r>
              <a:t>Case Study- Zara</a:t>
            </a:r>
          </a:p>
        </p:txBody>
      </p:sp>
      <p:pic>
        <p:nvPicPr>
          <p:cNvPr id="216" name="Picture 3" descr="Picture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210205" y="3745443"/>
            <a:ext cx="13963590" cy="8109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onclusion"/>
          <p:cNvSpPr txBox="1"/>
          <p:nvPr>
            <p:ph type="title"/>
          </p:nvPr>
        </p:nvSpPr>
        <p:spPr>
          <a:xfrm>
            <a:off x="9350469" y="1075776"/>
            <a:ext cx="5683061" cy="2091806"/>
          </a:xfrm>
          <a:prstGeom prst="rect">
            <a:avLst/>
          </a:prstGeom>
        </p:spPr>
        <p:txBody>
          <a:bodyPr/>
          <a:lstStyle>
            <a:lvl1pPr defTabSz="2413955">
              <a:defRPr spc="-168" sz="8415"/>
            </a:lvl1pPr>
          </a:lstStyle>
          <a:p>
            <a:pPr/>
            <a:r>
              <a:t>Conclusion</a:t>
            </a:r>
          </a:p>
        </p:txBody>
      </p:sp>
      <p:sp>
        <p:nvSpPr>
          <p:cNvPr id="221" name="Graph Theory plays a pivotal role in Supply Chain and Logistics Optimization-…"/>
          <p:cNvSpPr txBox="1"/>
          <p:nvPr>
            <p:ph type="body" sz="half" idx="1"/>
          </p:nvPr>
        </p:nvSpPr>
        <p:spPr>
          <a:xfrm>
            <a:off x="998232" y="3680047"/>
            <a:ext cx="22387536" cy="5868501"/>
          </a:xfrm>
          <a:prstGeom prst="rect">
            <a:avLst/>
          </a:prstGeom>
        </p:spPr>
        <p:txBody>
          <a:bodyPr/>
          <a:lstStyle/>
          <a:p>
            <a:pPr marL="0" indent="0" algn="just" defTabSz="1828754">
              <a:spcBef>
                <a:spcPts val="3300"/>
              </a:spcBef>
              <a:buSzTx/>
              <a:buNone/>
              <a:defRPr sz="3600"/>
            </a:pPr>
            <a:r>
              <a:t>Graph Theory plays a pivotal role in Supply Chain and Logistics Optimization-</a:t>
            </a:r>
          </a:p>
          <a:p>
            <a:pPr marL="457200" indent="-457200" algn="just" defTabSz="1828754">
              <a:spcBef>
                <a:spcPts val="3300"/>
              </a:spcBef>
              <a:defRPr sz="3600"/>
            </a:pPr>
            <a:r>
              <a:t>provides a structured framework to model, analyze, and enhance the efficiency of complex supply chain networks</a:t>
            </a:r>
          </a:p>
          <a:p>
            <a:pPr marL="457200" indent="-457200" algn="just" defTabSz="1828754">
              <a:spcBef>
                <a:spcPts val="3300"/>
              </a:spcBef>
              <a:defRPr sz="3600"/>
            </a:pPr>
            <a:r>
              <a:t>enables organizations to visualize the flow of goods, information, and resources across various nodes and edges</a:t>
            </a:r>
          </a:p>
          <a:p>
            <a:pPr marL="457200" indent="-457200" algn="just" defTabSz="1828754">
              <a:spcBef>
                <a:spcPts val="3300"/>
              </a:spcBef>
              <a:defRPr sz="3600"/>
            </a:pPr>
            <a:r>
              <a:t>Max Flow-Min Cut algorithm, aids in finding the most efficient paths, minimizing costs, and ensuring timely delivery of products</a:t>
            </a:r>
          </a:p>
          <a:p>
            <a:pPr marL="457200" indent="-457200" algn="just" defTabSz="1828754">
              <a:spcBef>
                <a:spcPts val="3300"/>
              </a:spcBef>
              <a:defRPr sz="3600"/>
            </a:pPr>
            <a:r>
              <a:t>empowers businesses to adapt to changing market demands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HANK YOU!"/>
          <p:cNvSpPr txBox="1"/>
          <p:nvPr>
            <p:ph type="body" sz="half" idx="1"/>
          </p:nvPr>
        </p:nvSpPr>
        <p:spPr>
          <a:xfrm>
            <a:off x="998232" y="3680047"/>
            <a:ext cx="22387536" cy="58685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</a:pPr>
          </a:p>
          <a:p>
            <a:pPr marL="0" indent="0" algn="ctr">
              <a:buSzTx/>
              <a:buNone/>
            </a:pPr>
          </a:p>
          <a:p>
            <a:pPr marL="0" indent="0" algn="ctr">
              <a:buSzTx/>
              <a:buNone/>
              <a:defRPr b="1" sz="8200"/>
            </a:pPr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upply Chain &amp; Logist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01904">
              <a:defRPr spc="-132" sz="6629"/>
            </a:lvl1pPr>
          </a:lstStyle>
          <a:p>
            <a:pPr/>
            <a:r>
              <a:t>Supply Chain &amp; Logistics</a:t>
            </a:r>
          </a:p>
        </p:txBody>
      </p:sp>
      <p:sp>
        <p:nvSpPr>
          <p:cNvPr id="156" name="Supply Chain: The complex network of organisations, processes, and resources involved in delivering products or services from suppliers to consumers.…"/>
          <p:cNvSpPr txBox="1"/>
          <p:nvPr>
            <p:ph type="body" sz="quarter" idx="1"/>
          </p:nvPr>
        </p:nvSpPr>
        <p:spPr>
          <a:xfrm>
            <a:off x="1206500" y="3488292"/>
            <a:ext cx="9779000" cy="5167621"/>
          </a:xfrm>
          <a:prstGeom prst="rect">
            <a:avLst/>
          </a:prstGeom>
        </p:spPr>
        <p:txBody>
          <a:bodyPr/>
          <a:lstStyle/>
          <a:p>
            <a:pPr marL="505968" indent="-505968" algn="just" defTabSz="2023821">
              <a:spcBef>
                <a:spcPts val="3700"/>
              </a:spcBef>
              <a:defRPr sz="3984"/>
            </a:pPr>
            <a:r>
              <a:t>Supply Chain: The complex network of organisations, processes, and resources involved in delivering products or services from suppliers to consumers.</a:t>
            </a:r>
          </a:p>
          <a:p>
            <a:pPr marL="505968" indent="-505968" algn="just" defTabSz="2023821">
              <a:spcBef>
                <a:spcPts val="3700"/>
              </a:spcBef>
              <a:defRPr sz="3984"/>
            </a:pPr>
            <a:r>
              <a:t>Logistics: The strategic management of the movement, storage, and distribution of goods, services, and information throughout the supply chain.</a:t>
            </a:r>
          </a:p>
        </p:txBody>
      </p:sp>
      <p:pic>
        <p:nvPicPr>
          <p:cNvPr id="157" name="Close-up black and white photo of intricate building architecture" descr="Close-up black and white photo of intricate building architecture"/>
          <p:cNvPicPr>
            <a:picLocks noChangeAspect="1"/>
          </p:cNvPicPr>
          <p:nvPr>
            <p:ph type="pic" idx="22"/>
          </p:nvPr>
        </p:nvPicPr>
        <p:blipFill>
          <a:blip r:embed="rId4">
            <a:extLst/>
          </a:blip>
          <a:srcRect l="1237" t="0" r="1237" b="0"/>
          <a:stretch>
            <a:fillRect/>
          </a:stretch>
        </p:blipFill>
        <p:spPr>
          <a:xfrm>
            <a:off x="12164417" y="2856904"/>
            <a:ext cx="10922001" cy="8002351"/>
          </a:xfrm>
          <a:prstGeom prst="rect">
            <a:avLst/>
          </a:prstGeom>
          <a:ln w="63500">
            <a:solidFill>
              <a:schemeClr val="accent2">
                <a:hueOff val="-206910"/>
                <a:satOff val="-12829"/>
                <a:lumOff val="16238"/>
              </a:schemeClr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ll dir="l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1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7" grpId="2"/>
      <p:bldP build="whole" bldLvl="1" animBg="1" rev="0" advAuto="0" spid="15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ole of Graph Theory"/>
          <p:cNvSpPr txBox="1"/>
          <p:nvPr>
            <p:ph type="title"/>
          </p:nvPr>
        </p:nvSpPr>
        <p:spPr>
          <a:xfrm>
            <a:off x="6827702" y="1125086"/>
            <a:ext cx="10728597" cy="1435101"/>
          </a:xfrm>
          <a:prstGeom prst="rect">
            <a:avLst/>
          </a:prstGeom>
        </p:spPr>
        <p:txBody>
          <a:bodyPr/>
          <a:lstStyle/>
          <a:p>
            <a:pPr/>
            <a:r>
              <a:t>Role of Graph Theory</a:t>
            </a:r>
          </a:p>
        </p:txBody>
      </p:sp>
      <p:sp>
        <p:nvSpPr>
          <p:cNvPr id="162" name="Solving complex optimisation problems in supply chain management, including network design, transportation optimisation, and routing"/>
          <p:cNvSpPr txBox="1"/>
          <p:nvPr>
            <p:ph type="body" sz="quarter" idx="1"/>
          </p:nvPr>
        </p:nvSpPr>
        <p:spPr>
          <a:xfrm>
            <a:off x="1187777" y="3014356"/>
            <a:ext cx="22491031" cy="1946831"/>
          </a:xfrm>
          <a:prstGeom prst="rect">
            <a:avLst/>
          </a:prstGeom>
        </p:spPr>
        <p:txBody>
          <a:bodyPr/>
          <a:lstStyle>
            <a:lvl1pPr algn="just"/>
          </a:lstStyle>
          <a:p>
            <a:pPr/>
            <a:r>
              <a:t>Solving complex optimisation problems in supply chain management, including network design, transportation optimisation, and routing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1106714" y="6566092"/>
            <a:ext cx="22370163" cy="5756521"/>
            <a:chOff x="0" y="0"/>
            <a:chExt cx="22370161" cy="5756520"/>
          </a:xfrm>
        </p:grpSpPr>
        <p:pic>
          <p:nvPicPr>
            <p:cNvPr id="163" name="figure2-2.png" descr="figure2-2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0667243" y="0"/>
              <a:ext cx="11702919" cy="57376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4" name="Rectangle"/>
            <p:cNvSpPr/>
            <p:nvPr/>
          </p:nvSpPr>
          <p:spPr>
            <a:xfrm>
              <a:off x="0" y="73455"/>
              <a:ext cx="10043446" cy="56830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pic>
          <p:nvPicPr>
            <p:cNvPr id="165" name="directed-and-undirected-graph-in-discrete-mathematics1.png" descr="directed-and-undirected-graph-in-discrete-mathematics1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616928" y="177548"/>
              <a:ext cx="6707271" cy="53825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6" name="Degree = 5"/>
            <p:cNvSpPr txBox="1"/>
            <p:nvPr/>
          </p:nvSpPr>
          <p:spPr>
            <a:xfrm>
              <a:off x="6418485" y="2288723"/>
              <a:ext cx="1612697" cy="4613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chemeClr val="accent3">
                      <a:hueOff val="-385756"/>
                      <a:satOff val="-32155"/>
                      <a:lumOff val="17967"/>
                    </a:schemeClr>
                  </a:solidFill>
                </a:defRPr>
              </a:lvl1pPr>
            </a:lstStyle>
            <a:p>
              <a:pPr/>
              <a:r>
                <a:t>Degree = 5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1" dur="2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2" grpId="1"/>
      <p:bldP build="whole" bldLvl="1" animBg="1" rev="0" advAuto="0" spid="167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hallenges in Implementing Graph Theory in Supply Chain and Logistics"/>
          <p:cNvSpPr txBox="1"/>
          <p:nvPr>
            <p:ph type="title"/>
          </p:nvPr>
        </p:nvSpPr>
        <p:spPr>
          <a:xfrm>
            <a:off x="1696335" y="957364"/>
            <a:ext cx="20991330" cy="1435101"/>
          </a:xfrm>
          <a:prstGeom prst="rect">
            <a:avLst/>
          </a:prstGeom>
        </p:spPr>
        <p:txBody>
          <a:bodyPr/>
          <a:lstStyle>
            <a:lvl1pPr defTabSz="1414236">
              <a:defRPr spc="-98" sz="4930"/>
            </a:lvl1pPr>
          </a:lstStyle>
          <a:p>
            <a:pPr/>
            <a:r>
              <a:t>Challenges in Implementing Graph Theory in Supply Chain and Logistics</a:t>
            </a:r>
          </a:p>
        </p:txBody>
      </p:sp>
      <p:sp>
        <p:nvSpPr>
          <p:cNvPr id="172" name="Real supply chain networks can be highly complex, making accurate modelling a challenge."/>
          <p:cNvSpPr txBox="1"/>
          <p:nvPr>
            <p:ph type="body" sz="quarter" idx="1"/>
          </p:nvPr>
        </p:nvSpPr>
        <p:spPr>
          <a:xfrm>
            <a:off x="1311053" y="8808329"/>
            <a:ext cx="9532449" cy="1946831"/>
          </a:xfrm>
          <a:prstGeom prst="rect">
            <a:avLst/>
          </a:prstGeom>
        </p:spPr>
        <p:txBody>
          <a:bodyPr/>
          <a:lstStyle>
            <a:lvl1pPr marL="560831" indent="-560831" algn="just" defTabSz="2243271">
              <a:spcBef>
                <a:spcPts val="4100"/>
              </a:spcBef>
              <a:defRPr sz="4416"/>
            </a:lvl1pPr>
          </a:lstStyle>
          <a:p>
            <a:pPr/>
            <a:r>
              <a:t>Real supply chain networks can be highly complex, making accurate modelling a challenge.</a:t>
            </a:r>
          </a:p>
        </p:txBody>
      </p:sp>
      <p:grpSp>
        <p:nvGrpSpPr>
          <p:cNvPr id="175" name="Group"/>
          <p:cNvGrpSpPr/>
          <p:nvPr/>
        </p:nvGrpSpPr>
        <p:grpSpPr>
          <a:xfrm>
            <a:off x="3439900" y="3063530"/>
            <a:ext cx="5274755" cy="5073735"/>
            <a:chOff x="-100509" y="0"/>
            <a:chExt cx="5274754" cy="5073734"/>
          </a:xfrm>
        </p:grpSpPr>
        <p:sp>
          <p:nvSpPr>
            <p:cNvPr id="173" name="Circle"/>
            <p:cNvSpPr/>
            <p:nvPr/>
          </p:nvSpPr>
          <p:spPr>
            <a:xfrm>
              <a:off x="0" y="0"/>
              <a:ext cx="5073735" cy="50737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4" name="Complex Real-world Networks"/>
            <p:cNvSpPr txBox="1"/>
            <p:nvPr/>
          </p:nvSpPr>
          <p:spPr>
            <a:xfrm>
              <a:off x="-100510" y="1883578"/>
              <a:ext cx="5274755" cy="13065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>
                  <a:solidFill>
                    <a:srgbClr val="000000"/>
                  </a:solidFill>
                </a:defRPr>
              </a:lvl1pPr>
            </a:lstStyle>
            <a:p>
              <a:pPr/>
              <a:r>
                <a:t>Complex Real-world Networks</a:t>
              </a:r>
            </a:p>
          </p:txBody>
        </p:sp>
      </p:grpSp>
      <p:grpSp>
        <p:nvGrpSpPr>
          <p:cNvPr id="178" name="Group"/>
          <p:cNvGrpSpPr/>
          <p:nvPr/>
        </p:nvGrpSpPr>
        <p:grpSpPr>
          <a:xfrm>
            <a:off x="15088550" y="3063530"/>
            <a:ext cx="5073735" cy="5073735"/>
            <a:chOff x="0" y="0"/>
            <a:chExt cx="5073734" cy="5073734"/>
          </a:xfrm>
        </p:grpSpPr>
        <p:sp>
          <p:nvSpPr>
            <p:cNvPr id="176" name="Circle"/>
            <p:cNvSpPr/>
            <p:nvPr/>
          </p:nvSpPr>
          <p:spPr>
            <a:xfrm>
              <a:off x="0" y="0"/>
              <a:ext cx="5073735" cy="50737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7" name="Dynamic Environments"/>
            <p:cNvSpPr txBox="1"/>
            <p:nvPr/>
          </p:nvSpPr>
          <p:spPr>
            <a:xfrm>
              <a:off x="176051" y="1883578"/>
              <a:ext cx="4721632" cy="13065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>
                  <a:solidFill>
                    <a:srgbClr val="000000"/>
                  </a:solidFill>
                </a:defRPr>
              </a:lvl1pPr>
            </a:lstStyle>
            <a:p>
              <a:pPr/>
              <a:r>
                <a:t>Dynamic Environments</a:t>
              </a:r>
            </a:p>
          </p:txBody>
        </p:sp>
      </p:grpSp>
      <p:sp>
        <p:nvSpPr>
          <p:cNvPr id="179" name="Supply chains are dynamic, and optimising for changing conditions adds complexity."/>
          <p:cNvSpPr txBox="1"/>
          <p:nvPr/>
        </p:nvSpPr>
        <p:spPr>
          <a:xfrm>
            <a:off x="12859193" y="8808329"/>
            <a:ext cx="9532448" cy="1946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60831" indent="-560831" algn="just" defTabSz="2243271">
              <a:lnSpc>
                <a:spcPct val="90000"/>
              </a:lnSpc>
              <a:spcBef>
                <a:spcPts val="4100"/>
              </a:spcBef>
              <a:buSzPct val="123000"/>
              <a:buChar char="•"/>
              <a:defRPr sz="4416"/>
            </a:lvl1pPr>
          </a:lstStyle>
          <a:p>
            <a:pPr/>
            <a:r>
              <a:t>Supply chains are dynamic, and optimising for changing conditions adds complexity.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8" grpId="3"/>
      <p:bldP build="whole" bldLvl="1" animBg="1" rev="0" advAuto="0" spid="175" grpId="1"/>
      <p:bldP build="whole" bldLvl="1" animBg="1" rev="0" advAuto="0" spid="172" grpId="2"/>
      <p:bldP build="whole" bldLvl="1" animBg="1" rev="0" advAuto="0" spid="179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Future Trends and Technologies in Supply Chain Optimization"/>
          <p:cNvSpPr txBox="1"/>
          <p:nvPr>
            <p:ph type="title"/>
          </p:nvPr>
        </p:nvSpPr>
        <p:spPr>
          <a:xfrm>
            <a:off x="1696335" y="957364"/>
            <a:ext cx="20991330" cy="1435101"/>
          </a:xfrm>
          <a:prstGeom prst="rect">
            <a:avLst/>
          </a:prstGeom>
        </p:spPr>
        <p:txBody>
          <a:bodyPr/>
          <a:lstStyle>
            <a:lvl1pPr defTabSz="1658070">
              <a:defRPr spc="-115" sz="5780"/>
            </a:lvl1pPr>
          </a:lstStyle>
          <a:p>
            <a:pPr/>
            <a:r>
              <a:t>Future Trends and Technologies in Supply Chain Optimization</a:t>
            </a:r>
          </a:p>
        </p:txBody>
      </p:sp>
      <p:sp>
        <p:nvSpPr>
          <p:cNvPr id="184" name="Offers secure, transparent, and traceable supply chain transactions, reducing fraud and enhancing trust."/>
          <p:cNvSpPr txBox="1"/>
          <p:nvPr>
            <p:ph type="body" sz="quarter" idx="1"/>
          </p:nvPr>
        </p:nvSpPr>
        <p:spPr>
          <a:xfrm>
            <a:off x="1311053" y="8808329"/>
            <a:ext cx="9532449" cy="1946831"/>
          </a:xfrm>
          <a:prstGeom prst="rect">
            <a:avLst/>
          </a:prstGeom>
        </p:spPr>
        <p:txBody>
          <a:bodyPr/>
          <a:lstStyle>
            <a:lvl1pPr marL="548639" indent="-548639" algn="just" defTabSz="2194505">
              <a:spcBef>
                <a:spcPts val="4000"/>
              </a:spcBef>
              <a:defRPr sz="4319"/>
            </a:lvl1pPr>
          </a:lstStyle>
          <a:p>
            <a:pPr/>
            <a:r>
              <a:t>Offers secure, transparent, and traceable supply chain transactions, reducing fraud and enhancing trust.</a:t>
            </a:r>
          </a:p>
        </p:txBody>
      </p:sp>
      <p:grpSp>
        <p:nvGrpSpPr>
          <p:cNvPr id="187" name="Group"/>
          <p:cNvGrpSpPr/>
          <p:nvPr/>
        </p:nvGrpSpPr>
        <p:grpSpPr>
          <a:xfrm>
            <a:off x="3439900" y="3063530"/>
            <a:ext cx="5274755" cy="5073735"/>
            <a:chOff x="-100509" y="0"/>
            <a:chExt cx="5274754" cy="5073734"/>
          </a:xfrm>
        </p:grpSpPr>
        <p:sp>
          <p:nvSpPr>
            <p:cNvPr id="185" name="Circle"/>
            <p:cNvSpPr/>
            <p:nvPr/>
          </p:nvSpPr>
          <p:spPr>
            <a:xfrm>
              <a:off x="0" y="0"/>
              <a:ext cx="5073735" cy="50737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6" name="Blockchain Technology"/>
            <p:cNvSpPr txBox="1"/>
            <p:nvPr/>
          </p:nvSpPr>
          <p:spPr>
            <a:xfrm>
              <a:off x="-100510" y="1883578"/>
              <a:ext cx="5274755" cy="13065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>
                  <a:solidFill>
                    <a:srgbClr val="000000"/>
                  </a:solidFill>
                </a:defRPr>
              </a:lvl1pPr>
            </a:lstStyle>
            <a:p>
              <a:pPr/>
              <a:r>
                <a:t>Blockchain Technology</a:t>
              </a:r>
            </a:p>
          </p:txBody>
        </p:sp>
      </p:grpSp>
      <p:grpSp>
        <p:nvGrpSpPr>
          <p:cNvPr id="190" name="Group"/>
          <p:cNvGrpSpPr/>
          <p:nvPr/>
        </p:nvGrpSpPr>
        <p:grpSpPr>
          <a:xfrm>
            <a:off x="15088550" y="3063530"/>
            <a:ext cx="5073735" cy="5073735"/>
            <a:chOff x="0" y="0"/>
            <a:chExt cx="5073734" cy="5073734"/>
          </a:xfrm>
        </p:grpSpPr>
        <p:sp>
          <p:nvSpPr>
            <p:cNvPr id="188" name="Circle"/>
            <p:cNvSpPr/>
            <p:nvPr/>
          </p:nvSpPr>
          <p:spPr>
            <a:xfrm>
              <a:off x="0" y="0"/>
              <a:ext cx="5073735" cy="5073735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89" name="Machine Learning"/>
            <p:cNvSpPr txBox="1"/>
            <p:nvPr/>
          </p:nvSpPr>
          <p:spPr>
            <a:xfrm>
              <a:off x="176051" y="2188378"/>
              <a:ext cx="4721632" cy="6969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4000">
                  <a:solidFill>
                    <a:srgbClr val="000000"/>
                  </a:solidFill>
                </a:defRPr>
              </a:lvl1pPr>
            </a:lstStyle>
            <a:p>
              <a:pPr/>
              <a:r>
                <a:t>Machine Learning</a:t>
              </a:r>
            </a:p>
          </p:txBody>
        </p:sp>
      </p:grpSp>
      <p:sp>
        <p:nvSpPr>
          <p:cNvPr id="191" name="ML can provide insights and recommendations for improved route optimization and demand forecasting."/>
          <p:cNvSpPr txBox="1"/>
          <p:nvPr/>
        </p:nvSpPr>
        <p:spPr>
          <a:xfrm>
            <a:off x="12859193" y="8808329"/>
            <a:ext cx="9532448" cy="1946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524255" indent="-524255" algn="just" defTabSz="2096971">
              <a:lnSpc>
                <a:spcPct val="90000"/>
              </a:lnSpc>
              <a:spcBef>
                <a:spcPts val="3800"/>
              </a:spcBef>
              <a:buSzPct val="123000"/>
              <a:buChar char="•"/>
              <a:defRPr sz="4128"/>
            </a:lvl1pPr>
          </a:lstStyle>
          <a:p>
            <a:pPr/>
            <a:r>
              <a:t>ML can provide insights and recommendations for improved route optimization and demand forecasting.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2"/>
      <p:bldP build="whole" bldLvl="1" animBg="1" rev="0" advAuto="0" spid="187" grpId="1"/>
      <p:bldP build="whole" bldLvl="1" animBg="1" rev="0" advAuto="0" spid="191" grpId="4"/>
      <p:bldP build="whole" bldLvl="1" animBg="1" rev="0" advAuto="0" spid="190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upply Chain and Logistics Network Representation"/>
          <p:cNvSpPr txBox="1"/>
          <p:nvPr>
            <p:ph type="title"/>
          </p:nvPr>
        </p:nvSpPr>
        <p:spPr>
          <a:xfrm>
            <a:off x="2999274" y="1125086"/>
            <a:ext cx="18385452" cy="1435101"/>
          </a:xfrm>
          <a:prstGeom prst="rect">
            <a:avLst/>
          </a:prstGeom>
        </p:spPr>
        <p:txBody>
          <a:bodyPr/>
          <a:lstStyle>
            <a:lvl1pPr defTabSz="1706837">
              <a:defRPr spc="-118" sz="5950"/>
            </a:lvl1pPr>
          </a:lstStyle>
          <a:p>
            <a:pPr/>
            <a:r>
              <a:t>Supply Chain and Logistics Network Representation</a:t>
            </a:r>
          </a:p>
        </p:txBody>
      </p:sp>
      <p:sp>
        <p:nvSpPr>
          <p:cNvPr id="196" name="Supply chains and logistics networks are efficiently represented as graphs with nodes and edges.…"/>
          <p:cNvSpPr txBox="1"/>
          <p:nvPr>
            <p:ph type="body" idx="1"/>
          </p:nvPr>
        </p:nvSpPr>
        <p:spPr>
          <a:xfrm>
            <a:off x="998232" y="3433494"/>
            <a:ext cx="22387536" cy="7687289"/>
          </a:xfrm>
          <a:prstGeom prst="rect">
            <a:avLst/>
          </a:prstGeom>
        </p:spPr>
        <p:txBody>
          <a:bodyPr/>
          <a:lstStyle/>
          <a:p>
            <a:pPr marL="0" indent="0" algn="just">
              <a:buSzTx/>
              <a:buNone/>
            </a:pPr>
            <a:r>
              <a:t>Supply chains and logistics networks are efficiently represented as graphs with nodes and edges.</a:t>
            </a:r>
          </a:p>
          <a:p>
            <a:pPr algn="just"/>
            <a:r>
              <a:t>Nodes - These represent locations (e.g. Suppliers, Warehouses, Stores/Retailers)</a:t>
            </a:r>
          </a:p>
          <a:p>
            <a:pPr algn="just"/>
            <a:r>
              <a:t>Edges - They connect nodes to represent transportation routes</a:t>
            </a:r>
          </a:p>
          <a:p>
            <a:pPr algn="just"/>
            <a:r>
              <a:t>Attributes - Attributes can be added to both nodes and edges to represent various factors associated with supply chain and logistics operations. Example, cost, capacity, lead time, quality or service level.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upply Chain Optimisation"/>
          <p:cNvSpPr txBox="1"/>
          <p:nvPr>
            <p:ph type="title"/>
          </p:nvPr>
        </p:nvSpPr>
        <p:spPr>
          <a:xfrm>
            <a:off x="5624424" y="1125086"/>
            <a:ext cx="13135152" cy="1435101"/>
          </a:xfrm>
          <a:prstGeom prst="rect">
            <a:avLst/>
          </a:prstGeom>
        </p:spPr>
        <p:txBody>
          <a:bodyPr/>
          <a:lstStyle>
            <a:lvl1pPr defTabSz="2413955">
              <a:defRPr spc="-168" sz="8415"/>
            </a:lvl1pPr>
          </a:lstStyle>
          <a:p>
            <a:pPr/>
            <a:r>
              <a:t>Supply Chain Optimisation</a:t>
            </a:r>
          </a:p>
        </p:txBody>
      </p:sp>
      <p:sp>
        <p:nvSpPr>
          <p:cNvPr id="201" name="Transportation Optimisation…"/>
          <p:cNvSpPr txBox="1"/>
          <p:nvPr>
            <p:ph type="body" idx="1"/>
          </p:nvPr>
        </p:nvSpPr>
        <p:spPr>
          <a:xfrm>
            <a:off x="998232" y="3581425"/>
            <a:ext cx="22387536" cy="7687289"/>
          </a:xfrm>
          <a:prstGeom prst="rect">
            <a:avLst/>
          </a:prstGeom>
        </p:spPr>
        <p:txBody>
          <a:bodyPr/>
          <a:lstStyle/>
          <a:p>
            <a:pPr marL="0" indent="0" algn="just" defTabSz="2145738">
              <a:spcBef>
                <a:spcPts val="3900"/>
              </a:spcBef>
              <a:buSzTx/>
              <a:buNone/>
              <a:defRPr sz="4224"/>
            </a:pPr>
            <a:r>
              <a:t>Transportation Optimisation</a:t>
            </a:r>
          </a:p>
          <a:p>
            <a:pPr marL="536447" indent="-536447" algn="just" defTabSz="2145738">
              <a:spcBef>
                <a:spcPts val="3900"/>
              </a:spcBef>
              <a:defRPr sz="4224"/>
            </a:pPr>
            <a:r>
              <a:t>Shortest Path Algorithms: We can use algorithms like Dijkstra's or Floyd-Warshall to find the shortest and most cost-effective transportation routes.</a:t>
            </a:r>
          </a:p>
          <a:p>
            <a:pPr marL="536447" indent="-536447" algn="just" defTabSz="2145738">
              <a:spcBef>
                <a:spcPts val="3900"/>
              </a:spcBef>
              <a:defRPr sz="4224"/>
            </a:pPr>
            <a:r>
              <a:t>Flow optimisation: We can use algorithms like Ford-Fulkerson algorithm or the maximum flow-minimum cut theorem to optimize the flow of goods between nodes, ensuring that demand is met efficiently.</a:t>
            </a:r>
          </a:p>
          <a:p>
            <a:pPr marL="0" indent="0" algn="just" defTabSz="2145738">
              <a:spcBef>
                <a:spcPts val="3900"/>
              </a:spcBef>
              <a:buSzTx/>
              <a:buNone/>
              <a:defRPr sz="4224"/>
            </a:pPr>
            <a:r>
              <a:t>Inventory Management</a:t>
            </a:r>
          </a:p>
          <a:p>
            <a:pPr marL="536447" indent="-536447" algn="just" defTabSz="2145738">
              <a:spcBef>
                <a:spcPts val="3900"/>
              </a:spcBef>
              <a:defRPr sz="4224"/>
            </a:pPr>
            <a:r>
              <a:t>Safety Stock Calculation: We can use graph-based models to calculate safety stock levels at different nodes based on demand changes, lead times, and service level requirements.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Benefits of Graph Theory"/>
          <p:cNvSpPr txBox="1"/>
          <p:nvPr>
            <p:ph type="title"/>
          </p:nvPr>
        </p:nvSpPr>
        <p:spPr>
          <a:xfrm>
            <a:off x="5850198" y="1125086"/>
            <a:ext cx="12683604" cy="1435101"/>
          </a:xfrm>
          <a:prstGeom prst="rect">
            <a:avLst/>
          </a:prstGeom>
        </p:spPr>
        <p:txBody>
          <a:bodyPr/>
          <a:lstStyle/>
          <a:p>
            <a:pPr/>
            <a:r>
              <a:t>Benefits of Graph Theory</a:t>
            </a:r>
          </a:p>
        </p:txBody>
      </p:sp>
      <p:sp>
        <p:nvSpPr>
          <p:cNvPr id="206" name="It helps find the most efficient transportation routes, minimizing transportation costs and maximizing the use of available resources…"/>
          <p:cNvSpPr txBox="1"/>
          <p:nvPr>
            <p:ph type="body" sz="half" idx="1"/>
          </p:nvPr>
        </p:nvSpPr>
        <p:spPr>
          <a:xfrm>
            <a:off x="998232" y="3680047"/>
            <a:ext cx="22387536" cy="5868501"/>
          </a:xfrm>
          <a:prstGeom prst="rect">
            <a:avLst/>
          </a:prstGeom>
        </p:spPr>
        <p:txBody>
          <a:bodyPr/>
          <a:lstStyle/>
          <a:p>
            <a:pPr algn="just"/>
            <a:r>
              <a:t>It helps find the most efficient transportation routes, minimizing transportation costs and maximizing the use of available resources</a:t>
            </a:r>
          </a:p>
          <a:p>
            <a:pPr algn="just"/>
            <a:r>
              <a:t>It helps to understand the complicated dependency and relationship between suppliers, warehouses, customers and transportation routes.</a:t>
            </a:r>
          </a:p>
          <a:p>
            <a:pPr algn="just"/>
            <a:r>
              <a:t>Based on lead time, cost, and quality parameters, graphs help choose the best suppliers and ideal sites for warehouses or distribution centres.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3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Use of Network Flow in inventory management"/>
          <p:cNvSpPr txBox="1"/>
          <p:nvPr>
            <p:ph type="title"/>
          </p:nvPr>
        </p:nvSpPr>
        <p:spPr>
          <a:xfrm>
            <a:off x="2083952" y="1075776"/>
            <a:ext cx="20216096" cy="2091806"/>
          </a:xfrm>
          <a:prstGeom prst="rect">
            <a:avLst/>
          </a:prstGeom>
        </p:spPr>
        <p:txBody>
          <a:bodyPr/>
          <a:lstStyle>
            <a:lvl1pPr defTabSz="2096971">
              <a:defRPr spc="-146" sz="7310"/>
            </a:lvl1pPr>
          </a:lstStyle>
          <a:p>
            <a:pPr/>
            <a:r>
              <a:t>Use of Network Flow in inventory management</a:t>
            </a:r>
          </a:p>
        </p:txBody>
      </p:sp>
      <p:sp>
        <p:nvSpPr>
          <p:cNvPr id="211" name="Ways in which Network flow model can be used for inventory management includes…"/>
          <p:cNvSpPr txBox="1"/>
          <p:nvPr>
            <p:ph type="body" sz="half" idx="1"/>
          </p:nvPr>
        </p:nvSpPr>
        <p:spPr>
          <a:xfrm>
            <a:off x="998232" y="3680047"/>
            <a:ext cx="22387536" cy="5868501"/>
          </a:xfrm>
          <a:prstGeom prst="rect">
            <a:avLst/>
          </a:prstGeom>
        </p:spPr>
        <p:txBody>
          <a:bodyPr/>
          <a:lstStyle/>
          <a:p>
            <a:pPr marL="0" indent="0" algn="just" defTabSz="2365188">
              <a:spcBef>
                <a:spcPts val="4300"/>
              </a:spcBef>
              <a:buSzTx/>
              <a:buNone/>
              <a:defRPr sz="4656"/>
            </a:pPr>
            <a:r>
              <a:t>Ways in which Network flow model can be used for inventory management includes</a:t>
            </a:r>
          </a:p>
          <a:p>
            <a:pPr marL="591312" indent="-591312" algn="just" defTabSz="2365188">
              <a:spcBef>
                <a:spcPts val="4300"/>
              </a:spcBef>
              <a:defRPr sz="4656"/>
            </a:pPr>
            <a:r>
              <a:t>Inventory Optimization</a:t>
            </a:r>
          </a:p>
          <a:p>
            <a:pPr marL="591312" indent="-591312" algn="just" defTabSz="2365188">
              <a:spcBef>
                <a:spcPts val="4300"/>
              </a:spcBef>
              <a:defRPr sz="4656"/>
            </a:pPr>
            <a:r>
              <a:t>Representing Stock Levels as Attributes on Nodes</a:t>
            </a:r>
          </a:p>
          <a:p>
            <a:pPr marL="591312" indent="-591312" algn="just" defTabSz="2365188">
              <a:spcBef>
                <a:spcPts val="4300"/>
              </a:spcBef>
              <a:defRPr sz="4656"/>
            </a:pPr>
            <a:r>
              <a:t>Analyzing Inventory Costs and Holding Costs</a:t>
            </a:r>
          </a:p>
          <a:p>
            <a:pPr marL="591312" indent="-591312" algn="just" defTabSz="2365188">
              <a:spcBef>
                <a:spcPts val="4300"/>
              </a:spcBef>
              <a:defRPr sz="4656"/>
            </a:pPr>
            <a:r>
              <a:t>Calculating Reorder Points and Order Quantities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1" grpId="1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